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63" r:id="rId5"/>
    <p:sldId id="259" r:id="rId6"/>
    <p:sldId id="264" r:id="rId7"/>
    <p:sldId id="260" r:id="rId8"/>
    <p:sldId id="265" r:id="rId9"/>
    <p:sldId id="258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Это должен знать каждый родитель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05798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(требования </a:t>
            </a:r>
            <a:r>
              <a:rPr lang="ru-RU" sz="3200" dirty="0" err="1" smtClean="0"/>
              <a:t>СанПиНов</a:t>
            </a:r>
            <a:r>
              <a:rPr lang="ru-RU" sz="3200" dirty="0" smtClean="0"/>
              <a:t>)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    </a:t>
            </a:r>
            <a:r>
              <a:rPr lang="ru-RU" sz="3200" dirty="0" err="1" smtClean="0"/>
              <a:t>СанПиН</a:t>
            </a:r>
            <a:r>
              <a:rPr lang="ru-RU" sz="3200" dirty="0" smtClean="0"/>
              <a:t> 2.4.2 1178-02 «Гигиенические требования      к   условиям обучения в общеобразовательных   учреждениях»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6766" cy="207170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6700" dirty="0" smtClean="0"/>
              <a:t>Двигательная активность </a:t>
            </a:r>
            <a:r>
              <a:rPr lang="ru-RU" sz="6700" dirty="0" smtClean="0">
                <a:solidFill>
                  <a:schemeClr val="bg1"/>
                </a:solidFill>
              </a:rPr>
              <a:t>школьников</a:t>
            </a:r>
            <a:endParaRPr lang="ru-RU" sz="67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3116"/>
            <a:ext cx="8186766" cy="314327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dirty="0" smtClean="0">
                <a:solidFill>
                  <a:schemeClr val="tx2"/>
                </a:solidFill>
              </a:rPr>
              <a:t>Урок физкультуры - основная форма и главное звено физического воспитания в школе.</a:t>
            </a:r>
          </a:p>
          <a:p>
            <a:pPr algn="just"/>
            <a:r>
              <a:rPr lang="ru-RU" sz="2000" dirty="0" smtClean="0">
                <a:solidFill>
                  <a:schemeClr val="tx2"/>
                </a:solidFill>
              </a:rPr>
              <a:t>К урокам физкультуры учащихся допускают при наличии у них спортивной одежды и спортивной обуви. При организации занятий на открытом воздухе одежда и обувь должны соответствовать погодным условиям.  </a:t>
            </a:r>
          </a:p>
          <a:p>
            <a:pPr algn="just"/>
            <a:r>
              <a:rPr lang="ru-RU" sz="2000" dirty="0" smtClean="0">
                <a:solidFill>
                  <a:schemeClr val="tx2"/>
                </a:solidFill>
              </a:rPr>
              <a:t>Уроки физкультуры на открытом воздухе проводят при температуре воздуха до – 15</a:t>
            </a:r>
            <a:r>
              <a:rPr lang="ar-SA" sz="2000" dirty="0" smtClean="0">
                <a:solidFill>
                  <a:schemeClr val="tx2"/>
                </a:solidFill>
              </a:rPr>
              <a:t>ْ</a:t>
            </a:r>
            <a:r>
              <a:rPr lang="ru-RU" sz="2000" dirty="0" smtClean="0">
                <a:solidFill>
                  <a:schemeClr val="tx2"/>
                </a:solidFill>
              </a:rPr>
              <a:t> С при отсутствии сильного ветра</a:t>
            </a:r>
          </a:p>
          <a:p>
            <a:pPr algn="just"/>
            <a:r>
              <a:rPr lang="ru-RU" sz="2000" dirty="0" smtClean="0">
                <a:solidFill>
                  <a:schemeClr val="tx2"/>
                </a:solidFill>
              </a:rPr>
              <a:t>Все учащиеся, посещающие школу, должны заниматься физическими упражнениями. 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Суровикины\Рабочий стол\63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Требования к высоте ученической мебели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857752" y="3643314"/>
          <a:ext cx="4143404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9727"/>
                <a:gridCol w="1247793"/>
                <a:gridCol w="12858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Рост  ребенка(см)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Высота стола(см)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Высота стула(см)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100-115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115-130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130-145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145-160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160-170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170</a:t>
                      </a:r>
                      <a:r>
                        <a:rPr lang="ru-RU" baseline="0" dirty="0" smtClean="0"/>
                        <a:t> и выше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parta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00100" y="3714752"/>
          <a:ext cx="7143768" cy="2970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5715008"/>
              </a:tblGrid>
              <a:tr h="356429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Требования к организации рабочего места ученика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318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Голова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держится прямо или слегка наклонена вперед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543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Корпус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имеет легкий или средний наклон вперед (без опоры грудью на край парты)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553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Руки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– согнуты в локтевых суставах под прямым углом и свободно лежат на поверхности, не являясь дополнительными точками опоры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553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Ноги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согнуты под прямым или несколько большим (100-110º) углом с опорой на пол или подножку парты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732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Расстояние от глаз учащегося до рабочей плоскости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соответствует длине предплечья и кисти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2723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Линия взора при работе с монитором компьютера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должна быть перпендикулярна центру экрана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 smtClean="0"/>
                    </a:p>
                  </a:txBody>
                  <a:tcPr/>
                </a:tc>
              </a:tr>
              <a:tr h="35318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Расстояние глаз до экрана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должно быть не менее 70 см.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Admin\Рабочий стол\img_0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73013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35721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Воздушно-тепловой режим</a:t>
            </a:r>
            <a:endParaRPr lang="ru-RU" sz="4000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4643446"/>
          <a:ext cx="82296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94012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Температуры воздуха  помещениях </a:t>
                      </a: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 обычным</a:t>
                      </a:r>
                      <a:r>
                        <a:rPr kumimoji="0" lang="ru-RU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остеклением)</a:t>
                      </a:r>
                      <a:r>
                        <a:rPr kumimoji="0" lang="ru-RU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US" sz="14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зависимости от сезона года  </a:t>
                      </a:r>
                      <a:r>
                        <a:rPr kumimoji="0" lang="ru-RU" sz="1800" b="1" kern="1200" baseline="30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endParaRPr kumimoji="0"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0595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Зима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18-23</a:t>
                      </a:r>
                    </a:p>
                  </a:txBody>
                  <a:tcPr/>
                </a:tc>
              </a:tr>
              <a:tr h="2905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Весна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17-22</a:t>
                      </a:r>
                    </a:p>
                  </a:txBody>
                  <a:tcPr/>
                </a:tc>
              </a:tr>
              <a:tr h="353558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Осень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15-23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72066" y="1857364"/>
          <a:ext cx="3643338" cy="1939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803"/>
                <a:gridCol w="2325535"/>
              </a:tblGrid>
              <a:tr h="3120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Наружная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температура воздуха,   </a:t>
                      </a:r>
                      <a:r>
                        <a:rPr lang="ru-RU" sz="1400" baseline="30000" dirty="0"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Длительность проветривания,    мин.</a:t>
                      </a:r>
                      <a:endParaRPr lang="ru-RU" sz="1400" dirty="0"/>
                    </a:p>
                  </a:txBody>
                  <a:tcPr/>
                </a:tc>
              </a:tr>
              <a:tr h="187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От +10 до +6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4-10</a:t>
                      </a:r>
                    </a:p>
                  </a:txBody>
                  <a:tcPr marL="68580" marR="68580" marT="0" marB="0"/>
                </a:tc>
              </a:tr>
              <a:tr h="187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От +5 до 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3-7</a:t>
                      </a:r>
                    </a:p>
                  </a:txBody>
                  <a:tcPr marL="68580" marR="68580" marT="0" marB="0"/>
                </a:tc>
              </a:tr>
              <a:tr h="187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От 0 до -5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2-5</a:t>
                      </a:r>
                    </a:p>
                  </a:txBody>
                  <a:tcPr marL="68580" marR="68580" marT="0" marB="0"/>
                </a:tc>
              </a:tr>
              <a:tr h="1597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От -5 до -10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1-3</a:t>
                      </a:r>
                    </a:p>
                  </a:txBody>
                  <a:tcPr marL="68580" marR="68580" marT="0" marB="0"/>
                </a:tc>
              </a:tr>
              <a:tr h="3239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Ниже -10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1-1,5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Допустимая масса ученического портфеля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СанПиН</a:t>
            </a:r>
            <a:r>
              <a:rPr lang="ru-RU" dirty="0" smtClean="0"/>
              <a:t> 2.4.7. 1166-02 </a:t>
            </a:r>
            <a:r>
              <a:rPr lang="ru-RU" dirty="0" smtClean="0"/>
              <a:t>«</a:t>
            </a:r>
            <a:r>
              <a:rPr lang="ru-RU" dirty="0" smtClean="0"/>
              <a:t>Гигиенические </a:t>
            </a:r>
            <a:r>
              <a:rPr lang="ru-RU" dirty="0" smtClean="0"/>
              <a:t>требования к учебным  изданиям для общего и начального</a:t>
            </a:r>
          </a:p>
          <a:p>
            <a:pPr>
              <a:buNone/>
            </a:pPr>
            <a:r>
              <a:rPr lang="ru-RU" dirty="0" smtClean="0"/>
              <a:t>   профессионального образования»</a:t>
            </a:r>
          </a:p>
          <a:p>
            <a:pPr>
              <a:buNone/>
            </a:pPr>
            <a:r>
              <a:rPr lang="ru-RU" dirty="0" smtClean="0"/>
              <a:t>Максимальный вес   1 учебника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Documents and Settings\Суровикины\Рабочий стол\n_2007_22_pic0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857496"/>
            <a:ext cx="3571868" cy="4000504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4000504"/>
          <a:ext cx="492922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4612"/>
                <a:gridCol w="246461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Вес (грамм)</a:t>
                      </a:r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1-4  классы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ru-RU" dirty="0" smtClean="0"/>
                        <a:t>5-6 классы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400</a:t>
                      </a:r>
                      <a:endParaRPr lang="ru-RU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ru-RU" dirty="0" smtClean="0"/>
                        <a:t>7-9 классы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500                </a:t>
                      </a: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ru-RU" dirty="0" smtClean="0"/>
                        <a:t>10-11 классы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600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C:\Documents and Settings\Admin\Рабочий стол\1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57280"/>
            <a:ext cx="9143999" cy="7715280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14778" y="4505321"/>
          <a:ext cx="492922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348"/>
                <a:gridCol w="3520874"/>
              </a:tblGrid>
              <a:tr h="3642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Масса ранца, кг</a:t>
                      </a:r>
                      <a:endParaRPr lang="ru-RU" dirty="0"/>
                    </a:p>
                  </a:txBody>
                  <a:tcPr/>
                </a:tc>
              </a:tr>
              <a:tr h="34053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2,5</a:t>
                      </a:r>
                      <a:endParaRPr lang="ru-RU" dirty="0"/>
                    </a:p>
                  </a:txBody>
                  <a:tcPr/>
                </a:tc>
              </a:tr>
              <a:tr h="34053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2-4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3,0</a:t>
                      </a:r>
                      <a:endParaRPr lang="ru-RU" dirty="0"/>
                    </a:p>
                  </a:txBody>
                  <a:tcPr/>
                </a:tc>
              </a:tr>
              <a:tr h="34053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5-6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3,7</a:t>
                      </a:r>
                      <a:endParaRPr lang="ru-RU" dirty="0"/>
                    </a:p>
                  </a:txBody>
                  <a:tcPr/>
                </a:tc>
              </a:tr>
              <a:tr h="34053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7-9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4,5</a:t>
                      </a:r>
                      <a:endParaRPr lang="ru-RU" dirty="0"/>
                    </a:p>
                  </a:txBody>
                  <a:tcPr/>
                </a:tc>
              </a:tr>
              <a:tr h="34053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10-11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 </a:t>
                      </a:r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4282" y="-142900"/>
            <a:ext cx="8643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500" dirty="0" smtClean="0">
                <a:solidFill>
                  <a:schemeClr val="bg1"/>
                </a:solidFill>
              </a:rPr>
              <a:t>Масса </a:t>
            </a:r>
            <a:r>
              <a:rPr lang="ru-RU" sz="4500" dirty="0" smtClean="0">
                <a:solidFill>
                  <a:schemeClr val="bg1"/>
                </a:solidFill>
                <a:latin typeface="+mj-lt"/>
              </a:rPr>
              <a:t>пустого</a:t>
            </a:r>
            <a:r>
              <a:rPr lang="ru-RU" sz="4500" dirty="0" smtClean="0">
                <a:solidFill>
                  <a:schemeClr val="bg1"/>
                </a:solidFill>
              </a:rPr>
              <a:t> ранца не должна </a:t>
            </a:r>
            <a:r>
              <a:rPr lang="ru-RU" sz="4500" dirty="0" smtClean="0">
                <a:solidFill>
                  <a:schemeClr val="bg1"/>
                </a:solidFill>
                <a:latin typeface="+mj-lt"/>
              </a:rPr>
              <a:t>превышать</a:t>
            </a:r>
            <a:r>
              <a:rPr lang="ru-RU" sz="4500" dirty="0" smtClean="0">
                <a:solidFill>
                  <a:schemeClr val="bg1"/>
                </a:solidFill>
              </a:rPr>
              <a:t> 700 граммов!!!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7422" y="3143248"/>
            <a:ext cx="785818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/>
          </a:p>
          <a:p>
            <a:pPr algn="ctr"/>
            <a:r>
              <a:rPr lang="ru-RU" sz="2600" dirty="0" smtClean="0">
                <a:solidFill>
                  <a:schemeClr val="bg1"/>
                </a:solidFill>
              </a:rPr>
              <a:t>Максимальная масса ранца со всеми принадлежностями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Суровикины\Рабочий стол\040202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Школьные принадлежности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2"/>
                </a:solidFill>
              </a:rPr>
              <a:t>Школьные учебники</a:t>
            </a:r>
          </a:p>
          <a:p>
            <a:r>
              <a:rPr lang="ru-RU" sz="3200" dirty="0" smtClean="0">
                <a:solidFill>
                  <a:schemeClr val="bg2"/>
                </a:solidFill>
              </a:rPr>
              <a:t>Канцелярские товары</a:t>
            </a:r>
          </a:p>
          <a:p>
            <a:r>
              <a:rPr lang="ru-RU" sz="3200" dirty="0" smtClean="0">
                <a:solidFill>
                  <a:schemeClr val="bg2"/>
                </a:solidFill>
              </a:rPr>
              <a:t>Дневник</a:t>
            </a:r>
          </a:p>
          <a:p>
            <a:r>
              <a:rPr lang="ru-RU" sz="3200" dirty="0" smtClean="0">
                <a:solidFill>
                  <a:schemeClr val="bg2"/>
                </a:solidFill>
              </a:rPr>
              <a:t>Тетради отдельные по каждому предмету</a:t>
            </a:r>
            <a:endParaRPr lang="ru-RU" sz="3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Admin\Рабочий стол\1185292853_p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429000"/>
            <a:ext cx="3810000" cy="3429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к сменной обуви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ru-RU" dirty="0" smtClean="0"/>
              <a:t>Сменная обувь должна иметь фиксированный задник, который позволяет прочно удерживать  пяточную кость и предотвращает ее отклонение наружу. </a:t>
            </a:r>
          </a:p>
          <a:p>
            <a:pPr algn="just"/>
            <a:r>
              <a:rPr lang="ru-RU" dirty="0" smtClean="0"/>
              <a:t>Обувь должна обеспечивать прочную фиксацию в носочной части. Открытый носок в сменной обуви не допускается 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Суровикины\Рабочий стол\195c27d6e167ec073ce7087edd9d09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8586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Домашние задания даются обучающимся с учетом возможности их выполнения в следующих пределах</a:t>
            </a:r>
            <a:endParaRPr lang="ru-RU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43250" y="4262120"/>
          <a:ext cx="590075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0375"/>
                <a:gridCol w="29503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Время выполнения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ru-RU" baseline="0" dirty="0" smtClean="0"/>
                        <a:t> класс (второе полугодие)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  1  часа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  1,5  часа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3-4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  2  часов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5-6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  2,5  часов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7-8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  3  часов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9-11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  4  часов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4F4F4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406</TotalTime>
  <Words>458</Words>
  <PresentationFormat>Экран (4:3)</PresentationFormat>
  <Paragraphs>117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Это должен знать каждый родитель</vt:lpstr>
      <vt:lpstr>Требования к высоте ученической мебели</vt:lpstr>
      <vt:lpstr>Слайд 3</vt:lpstr>
      <vt:lpstr>Воздушно-тепловой режим</vt:lpstr>
      <vt:lpstr>Допустимая масса ученического портфеля</vt:lpstr>
      <vt:lpstr>Слайд 6</vt:lpstr>
      <vt:lpstr>Школьные принадлежности</vt:lpstr>
      <vt:lpstr>Требования к сменной обуви</vt:lpstr>
      <vt:lpstr>Домашние задания даются обучающимся с учетом возможности их выполнения в следующих пределах</vt:lpstr>
      <vt:lpstr>  Двигательная активность школьников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Это должен знать каждый родитель</dc:title>
  <cp:lastModifiedBy>Admin</cp:lastModifiedBy>
  <cp:revision>45</cp:revision>
  <dcterms:modified xsi:type="dcterms:W3CDTF">2009-11-05T15:31:54Z</dcterms:modified>
</cp:coreProperties>
</file>